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2">
            <a:alphaModFix/>
          </a:blip>
          <a:srcRect b="10978" l="30565" r="0" t="11381"/>
          <a:stretch/>
        </p:blipFill>
        <p:spPr>
          <a:xfrm>
            <a:off x="6977075" y="333250"/>
            <a:ext cx="3719073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type="ctrTitle"/>
          </p:nvPr>
        </p:nvSpPr>
        <p:spPr>
          <a:xfrm>
            <a:off x="381000" y="1583350"/>
            <a:ext cx="59757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81000" y="33734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2" name="Shape 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851400"/>
            <a:ext cx="3619955" cy="9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1675" y="4024925"/>
            <a:ext cx="1029400" cy="6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defRPr sz="1400"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7326" y="4166675"/>
            <a:ext cx="2505728" cy="6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3705300" y="4680000"/>
            <a:ext cx="4981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ARCCSS CMS -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climate_help@nci.org.au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508875" y="4603800"/>
            <a:ext cx="8178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release only - not validated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7326" y="4166675"/>
            <a:ext cx="2505728" cy="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7326" y="4166675"/>
            <a:ext cx="2505728" cy="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pic>
        <p:nvPicPr>
          <p:cNvPr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7326" y="4166675"/>
            <a:ext cx="2505728" cy="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7326" y="4166675"/>
            <a:ext cx="2505728" cy="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limate-cms.unsw.wikispaces.net/High+Res+MIP" TargetMode="External"/><Relationship Id="rId4" Type="http://schemas.openxmlformats.org/officeDocument/2006/relationships/hyperlink" Target="mailto:climate_cms@nci.org.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4"/>
            <a:ext cx="8229600" cy="11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 7.1 n216</a:t>
            </a:r>
            <a:br>
              <a:rPr lang="en"/>
            </a:br>
            <a:r>
              <a:rPr lang="en" sz="2400"/>
              <a:t>Scott Wales &amp; Holger Wolff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ARCCSS CMS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/>
              <a:t>Aim: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Reproduce a current high-resolution climate run from the Met Office, as exactly as possible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Uses: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Diagnose land surface and CABLE integration issues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Enable high resolution Transpose-AMIP runs for CLEX process studies</a:t>
            </a:r>
          </a:p>
        </p:txBody>
      </p:sp>
      <p:pic>
        <p:nvPicPr>
          <p:cNvPr descr="n216.png"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50" y="635550"/>
            <a:ext cx="3957475" cy="35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x="4732859" y="4032000"/>
            <a:ext cx="40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000"/>
              <a:t>Daily mean temp + wind, 1950-01-05, data</a:t>
            </a:r>
            <a:r>
              <a:rPr lang="en" sz="1000"/>
              <a:t> courtesy UKMO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 Job &amp; Porting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Based on the GA7.1 HighResMIP run by the Hadley Centre, uses the faster EasyAerosol scheme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NCI site information is in the GA7.1 trunk, porting to Raijin involved minor changes and tuning the decomposition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Model runs at 28 hours per model year, costing 11 kSU per model year</a:t>
            </a:r>
          </a:p>
        </p:txBody>
      </p:sp>
      <p:pic>
        <p:nvPicPr>
          <p:cNvPr descr="Screenshot from 2017-08-30 15:00:10.png" id="47" name="Shape 47"/>
          <p:cNvPicPr preferRelativeResize="0"/>
          <p:nvPr/>
        </p:nvPicPr>
        <p:blipFill rotWithShape="1">
          <a:blip r:embed="rId3">
            <a:alphaModFix/>
          </a:blip>
          <a:srcRect b="15697" l="0" r="18606" t="0"/>
          <a:stretch/>
        </p:blipFill>
        <p:spPr>
          <a:xfrm>
            <a:off x="5133300" y="1063374"/>
            <a:ext cx="3637250" cy="30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7-08-30 15:02:26.png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25" y="826749"/>
            <a:ext cx="4275673" cy="32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AMIP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model year complete, scientific validation in progress by Peter Gibson (ARCCSS/UNSW)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Once match with UKMO results is good we will progress to JULES and CABLE bug fixes, running these for longer periods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aim of these tests is to improve model results for both JULES and the UM, and to show the effectiveness of CABLE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Rose ID -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u-an493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549550" y="2902333"/>
            <a:ext cx="1162925" cy="492050"/>
          </a:xfrm>
          <a:custGeom>
            <a:pathLst>
              <a:path extrusionOk="0" h="19682" w="46517">
                <a:moveTo>
                  <a:pt x="0" y="19450"/>
                </a:moveTo>
                <a:cubicBezTo>
                  <a:pt x="1812" y="18948"/>
                  <a:pt x="6788" y="19682"/>
                  <a:pt x="10877" y="16442"/>
                </a:cubicBezTo>
                <a:cubicBezTo>
                  <a:pt x="14965" y="13202"/>
                  <a:pt x="20249" y="87"/>
                  <a:pt x="24531" y="10"/>
                </a:cubicBezTo>
                <a:cubicBezTo>
                  <a:pt x="28812" y="-67"/>
                  <a:pt x="32900" y="12700"/>
                  <a:pt x="36565" y="15979"/>
                </a:cubicBezTo>
                <a:cubicBezTo>
                  <a:pt x="40229" y="19257"/>
                  <a:pt x="44858" y="19064"/>
                  <a:pt x="46517" y="196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Previous Test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200150"/>
            <a:ext cx="35349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we check two model runs with different compilers / libraries are giving the same results?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Run an ensemble with input fields perturbed by 1 ULP for each compiler, check if the results are sampled from the same distribution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Developed</a:t>
            </a:r>
            <a:r>
              <a:rPr lang="en"/>
              <a:t> by João Teixeira a</a:t>
            </a:r>
            <a:r>
              <a:rPr lang="en"/>
              <a:t>t UKMO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4474350" y="1119125"/>
            <a:ext cx="1305600" cy="871800"/>
            <a:chOff x="4474350" y="1271525"/>
            <a:chExt cx="1305600" cy="871800"/>
          </a:xfrm>
        </p:grpSpPr>
        <p:sp>
          <p:nvSpPr>
            <p:cNvPr id="63" name="Shape 63"/>
            <p:cNvSpPr/>
            <p:nvPr/>
          </p:nvSpPr>
          <p:spPr>
            <a:xfrm>
              <a:off x="4474350" y="1271525"/>
              <a:ext cx="1000800" cy="567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4626750" y="1423925"/>
              <a:ext cx="1000800" cy="5670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779150" y="1576325"/>
              <a:ext cx="1000800" cy="5670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Shape 66"/>
          <p:cNvGrpSpPr/>
          <p:nvPr/>
        </p:nvGrpSpPr>
        <p:grpSpPr>
          <a:xfrm>
            <a:off x="7381200" y="1119125"/>
            <a:ext cx="1305600" cy="871800"/>
            <a:chOff x="7381200" y="1271525"/>
            <a:chExt cx="1305600" cy="871800"/>
          </a:xfrm>
        </p:grpSpPr>
        <p:sp>
          <p:nvSpPr>
            <p:cNvPr id="67" name="Shape 67"/>
            <p:cNvSpPr/>
            <p:nvPr/>
          </p:nvSpPr>
          <p:spPr>
            <a:xfrm>
              <a:off x="7381200" y="1271525"/>
              <a:ext cx="1000800" cy="5670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7533600" y="1423925"/>
              <a:ext cx="1000800" cy="5670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7686000" y="1576325"/>
              <a:ext cx="1000800" cy="5670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" name="Shape 70"/>
          <p:cNvCxnSpPr/>
          <p:nvPr/>
        </p:nvCxnSpPr>
        <p:spPr>
          <a:xfrm>
            <a:off x="4450200" y="3388575"/>
            <a:ext cx="135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" name="Shape 71"/>
          <p:cNvCxnSpPr/>
          <p:nvPr/>
        </p:nvCxnSpPr>
        <p:spPr>
          <a:xfrm>
            <a:off x="7357050" y="3388575"/>
            <a:ext cx="135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" name="Shape 72"/>
          <p:cNvCxnSpPr/>
          <p:nvPr/>
        </p:nvCxnSpPr>
        <p:spPr>
          <a:xfrm>
            <a:off x="5615100" y="4059725"/>
            <a:ext cx="1935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3" name="Shape 73"/>
          <p:cNvSpPr/>
          <p:nvPr/>
        </p:nvSpPr>
        <p:spPr>
          <a:xfrm>
            <a:off x="5714450" y="3573483"/>
            <a:ext cx="1162925" cy="492050"/>
          </a:xfrm>
          <a:custGeom>
            <a:pathLst>
              <a:path extrusionOk="0" h="19682" w="46517">
                <a:moveTo>
                  <a:pt x="0" y="19450"/>
                </a:moveTo>
                <a:cubicBezTo>
                  <a:pt x="1812" y="18948"/>
                  <a:pt x="6788" y="19682"/>
                  <a:pt x="10877" y="16442"/>
                </a:cubicBezTo>
                <a:cubicBezTo>
                  <a:pt x="14965" y="13202"/>
                  <a:pt x="20249" y="87"/>
                  <a:pt x="24531" y="10"/>
                </a:cubicBezTo>
                <a:cubicBezTo>
                  <a:pt x="28812" y="-67"/>
                  <a:pt x="32900" y="12700"/>
                  <a:pt x="36565" y="15979"/>
                </a:cubicBezTo>
                <a:cubicBezTo>
                  <a:pt x="40229" y="19257"/>
                  <a:pt x="44858" y="19064"/>
                  <a:pt x="46517" y="196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" name="Shape 74"/>
          <p:cNvSpPr/>
          <p:nvPr/>
        </p:nvSpPr>
        <p:spPr>
          <a:xfrm>
            <a:off x="6271725" y="3430925"/>
            <a:ext cx="937433" cy="634596"/>
          </a:xfrm>
          <a:custGeom>
            <a:pathLst>
              <a:path extrusionOk="0" h="19682" w="46517">
                <a:moveTo>
                  <a:pt x="0" y="19450"/>
                </a:moveTo>
                <a:cubicBezTo>
                  <a:pt x="1812" y="18948"/>
                  <a:pt x="6788" y="19682"/>
                  <a:pt x="10877" y="16442"/>
                </a:cubicBezTo>
                <a:cubicBezTo>
                  <a:pt x="14965" y="13202"/>
                  <a:pt x="20249" y="87"/>
                  <a:pt x="24531" y="10"/>
                </a:cubicBezTo>
                <a:cubicBezTo>
                  <a:pt x="28812" y="-67"/>
                  <a:pt x="32900" y="12700"/>
                  <a:pt x="36565" y="15979"/>
                </a:cubicBezTo>
                <a:cubicBezTo>
                  <a:pt x="40229" y="19257"/>
                  <a:pt x="44858" y="19064"/>
                  <a:pt x="46517" y="19682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" name="Shape 75"/>
          <p:cNvSpPr/>
          <p:nvPr/>
        </p:nvSpPr>
        <p:spPr>
          <a:xfrm>
            <a:off x="7673850" y="2753975"/>
            <a:ext cx="937433" cy="634596"/>
          </a:xfrm>
          <a:custGeom>
            <a:pathLst>
              <a:path extrusionOk="0" h="19682" w="46517">
                <a:moveTo>
                  <a:pt x="0" y="19450"/>
                </a:moveTo>
                <a:cubicBezTo>
                  <a:pt x="1812" y="18948"/>
                  <a:pt x="6788" y="19682"/>
                  <a:pt x="10877" y="16442"/>
                </a:cubicBezTo>
                <a:cubicBezTo>
                  <a:pt x="14965" y="13202"/>
                  <a:pt x="20249" y="87"/>
                  <a:pt x="24531" y="10"/>
                </a:cubicBezTo>
                <a:cubicBezTo>
                  <a:pt x="28812" y="-67"/>
                  <a:pt x="32900" y="12700"/>
                  <a:pt x="36565" y="15979"/>
                </a:cubicBezTo>
                <a:cubicBezTo>
                  <a:pt x="40229" y="19257"/>
                  <a:pt x="44858" y="19064"/>
                  <a:pt x="46517" y="19682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6" name="Shape 76"/>
          <p:cNvSpPr txBox="1"/>
          <p:nvPr/>
        </p:nvSpPr>
        <p:spPr>
          <a:xfrm>
            <a:off x="4474350" y="795800"/>
            <a:ext cx="100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UKMO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7381200" y="795800"/>
            <a:ext cx="100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NCI</a:t>
            </a:r>
          </a:p>
        </p:txBody>
      </p:sp>
      <p:pic>
        <p:nvPicPr>
          <p:cNvPr descr="n216_temp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950" y="369739"/>
            <a:ext cx="1544985" cy="79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216_temp_noise.pn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175" y="1366477"/>
            <a:ext cx="1407197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216_temp_noise.png"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620" y="1366477"/>
            <a:ext cx="1407197" cy="7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Transpose AMIP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0150"/>
            <a:ext cx="3474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Initialise the model from ERA-Interim results at an arbitrary start date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Builds on work done at BoM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Allows for high-resolution modelling of the processes around extreme events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Rose ID - </a:t>
            </a:r>
            <a:r>
              <a:rPr b="1" lang="en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u-ap508</a:t>
            </a:r>
          </a:p>
        </p:txBody>
      </p:sp>
      <p:pic>
        <p:nvPicPr>
          <p:cNvPr descr="anim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875" y="363703"/>
            <a:ext cx="3989145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732859" y="4032000"/>
            <a:ext cx="40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Precipitation and Surface Pressure, Brisbane floods Dec. 2010/2011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Info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00150"/>
            <a:ext cx="71679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CMS Wiki: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http://climate-cms.unsw.wikispaces.net/High+Res+MIP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Help: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climate_cms@nci.org.au</a:t>
            </a:r>
            <a:r>
              <a:rPr lang="en" sz="18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